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3.xml" ContentType="application/vnd.ms-office.webextension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4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webextensions/webextension5.xml" ContentType="application/vnd.ms-office.webextension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49"/>
  </p:notesMasterIdLst>
  <p:sldIdLst>
    <p:sldId id="361" r:id="rId2"/>
    <p:sldId id="458" r:id="rId3"/>
    <p:sldId id="386" r:id="rId4"/>
    <p:sldId id="484" r:id="rId5"/>
    <p:sldId id="486" r:id="rId6"/>
    <p:sldId id="454" r:id="rId7"/>
    <p:sldId id="460" r:id="rId8"/>
    <p:sldId id="437" r:id="rId9"/>
    <p:sldId id="485" r:id="rId10"/>
    <p:sldId id="462" r:id="rId11"/>
    <p:sldId id="455" r:id="rId12"/>
    <p:sldId id="456" r:id="rId13"/>
    <p:sldId id="478" r:id="rId14"/>
    <p:sldId id="491" r:id="rId15"/>
    <p:sldId id="461" r:id="rId16"/>
    <p:sldId id="479" r:id="rId17"/>
    <p:sldId id="483" r:id="rId18"/>
    <p:sldId id="482" r:id="rId19"/>
    <p:sldId id="464" r:id="rId20"/>
    <p:sldId id="452" r:id="rId21"/>
    <p:sldId id="438" r:id="rId22"/>
    <p:sldId id="487" r:id="rId23"/>
    <p:sldId id="445" r:id="rId24"/>
    <p:sldId id="468" r:id="rId25"/>
    <p:sldId id="494" r:id="rId26"/>
    <p:sldId id="495" r:id="rId27"/>
    <p:sldId id="496" r:id="rId28"/>
    <p:sldId id="469" r:id="rId29"/>
    <p:sldId id="470" r:id="rId30"/>
    <p:sldId id="497" r:id="rId31"/>
    <p:sldId id="466" r:id="rId32"/>
    <p:sldId id="439" r:id="rId33"/>
    <p:sldId id="488" r:id="rId34"/>
    <p:sldId id="472" r:id="rId35"/>
    <p:sldId id="474" r:id="rId36"/>
    <p:sldId id="475" r:id="rId37"/>
    <p:sldId id="476" r:id="rId38"/>
    <p:sldId id="477" r:id="rId39"/>
    <p:sldId id="467" r:id="rId40"/>
    <p:sldId id="441" r:id="rId41"/>
    <p:sldId id="489" r:id="rId42"/>
    <p:sldId id="490" r:id="rId43"/>
    <p:sldId id="447" r:id="rId44"/>
    <p:sldId id="448" r:id="rId45"/>
    <p:sldId id="473" r:id="rId46"/>
    <p:sldId id="493" r:id="rId47"/>
    <p:sldId id="49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22D94C-F61B-4D20-9377-5C3E23CA0B4E}">
          <p14:sldIdLst>
            <p14:sldId id="361"/>
            <p14:sldId id="458"/>
            <p14:sldId id="386"/>
            <p14:sldId id="484"/>
            <p14:sldId id="486"/>
            <p14:sldId id="454"/>
            <p14:sldId id="460"/>
            <p14:sldId id="437"/>
            <p14:sldId id="485"/>
            <p14:sldId id="462"/>
            <p14:sldId id="455"/>
            <p14:sldId id="456"/>
            <p14:sldId id="478"/>
            <p14:sldId id="491"/>
            <p14:sldId id="461"/>
            <p14:sldId id="479"/>
            <p14:sldId id="483"/>
            <p14:sldId id="482"/>
            <p14:sldId id="464"/>
            <p14:sldId id="452"/>
            <p14:sldId id="438"/>
            <p14:sldId id="487"/>
            <p14:sldId id="445"/>
            <p14:sldId id="468"/>
            <p14:sldId id="494"/>
            <p14:sldId id="495"/>
            <p14:sldId id="496"/>
            <p14:sldId id="469"/>
            <p14:sldId id="470"/>
            <p14:sldId id="497"/>
            <p14:sldId id="466"/>
            <p14:sldId id="439"/>
            <p14:sldId id="488"/>
            <p14:sldId id="472"/>
            <p14:sldId id="474"/>
            <p14:sldId id="475"/>
            <p14:sldId id="476"/>
            <p14:sldId id="477"/>
            <p14:sldId id="467"/>
            <p14:sldId id="441"/>
            <p14:sldId id="489"/>
            <p14:sldId id="490"/>
            <p14:sldId id="447"/>
            <p14:sldId id="448"/>
            <p14:sldId id="473"/>
            <p14:sldId id="493"/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etz Botterweck" initials="gb" lastIdx="5" clrIdx="0">
    <p:extLst>
      <p:ext uri="{19B8F6BF-5375-455C-9EA6-DF929625EA0E}">
        <p15:presenceInfo xmlns:p15="http://schemas.microsoft.com/office/powerpoint/2012/main" userId="Goetz Botterwe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FFFFCC"/>
    <a:srgbClr val="2F7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6" autoAdjust="0"/>
    <p:restoredTop sz="82692" autoAdjust="0"/>
  </p:normalViewPr>
  <p:slideViewPr>
    <p:cSldViewPr snapToGrid="0">
      <p:cViewPr varScale="1">
        <p:scale>
          <a:sx n="84" d="100"/>
          <a:sy n="84" d="100"/>
        </p:scale>
        <p:origin x="108" y="4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Salary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ML Engineer</c:v>
                </c:pt>
                <c:pt idx="1">
                  <c:v>Data Scientist</c:v>
                </c:pt>
                <c:pt idx="2">
                  <c:v>Research Scientist</c:v>
                </c:pt>
                <c:pt idx="3">
                  <c:v>Software Engineer</c:v>
                </c:pt>
                <c:pt idx="4">
                  <c:v>Software Architect</c:v>
                </c:pt>
                <c:pt idx="5">
                  <c:v>Database Admin</c:v>
                </c:pt>
                <c:pt idx="6">
                  <c:v>Web Developer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143900</c:v>
                </c:pt>
                <c:pt idx="1">
                  <c:v>126400</c:v>
                </c:pt>
                <c:pt idx="2">
                  <c:v>74500</c:v>
                </c:pt>
                <c:pt idx="3">
                  <c:v>107000</c:v>
                </c:pt>
                <c:pt idx="4">
                  <c:v>138600</c:v>
                </c:pt>
                <c:pt idx="5">
                  <c:v>93900</c:v>
                </c:pt>
                <c:pt idx="6">
                  <c:v>76400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3E-454A-83F5-623BC432A3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8542304"/>
        <c:axId val="2078541888"/>
      </c:barChart>
      <c:catAx>
        <c:axId val="207854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541888"/>
        <c:crosses val="autoZero"/>
        <c:auto val="1"/>
        <c:lblAlgn val="ctr"/>
        <c:lblOffset val="100"/>
        <c:noMultiLvlLbl val="0"/>
      </c:catAx>
      <c:valAx>
        <c:axId val="207854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54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/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/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/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235C8B9E-141D-4096-93A3-FE0C03C8E64F}" type="pres">
      <dgm:prSet presAssocID="{F2EBEA43-9EFE-4434-9597-EAFE616CCB7A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7036CF8D-A6CD-4BE4-8865-4AAA229D672C}" type="pres">
      <dgm:prSet presAssocID="{28A9E369-B024-4276-83D1-85991F6FF654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17B1C5C-7036-47F8-B36E-D8BD86A8DB4D}" type="pres">
      <dgm:prSet presAssocID="{EE7F8815-EA92-42B5-A8E8-39E146646030}" presName="connTx" presStyleLbl="parChTrans1D2" presStyleIdx="2" presStyleCnt="5"/>
      <dgm:spPr/>
      <dgm:t>
        <a:bodyPr/>
        <a:lstStyle/>
        <a:p>
          <a:endParaRPr lang="en-US"/>
        </a:p>
      </dgm:t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1E33BE9-5958-4921-A3B6-C0F77861D27C}" type="pres">
      <dgm:prSet presAssocID="{437BEEB1-FD48-40CB-9CBC-9458912EA2F6}" presName="connTx" presStyleLbl="parChTrans1D2" presStyleIdx="3" presStyleCnt="5"/>
      <dgm:spPr/>
      <dgm:t>
        <a:bodyPr/>
        <a:lstStyle/>
        <a:p>
          <a:endParaRPr lang="en-US"/>
        </a:p>
      </dgm:t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66C68260-E3CB-4A92-9F78-2E1C7AEEA62B}" type="pres">
      <dgm:prSet presAssocID="{6F06C9FC-CA61-4CDE-9031-326324E6485A}" presName="connTx" presStyleLbl="parChTrans1D2" presStyleIdx="4" presStyleCnt="5"/>
      <dgm:spPr/>
      <dgm:t>
        <a:bodyPr/>
        <a:lstStyle/>
        <a:p>
          <a:endParaRPr lang="en-US"/>
        </a:p>
      </dgm:t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235C8B9E-141D-4096-93A3-FE0C03C8E64F}" type="pres">
      <dgm:prSet presAssocID="{F2EBEA43-9EFE-4434-9597-EAFE616CCB7A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7036CF8D-A6CD-4BE4-8865-4AAA229D672C}" type="pres">
      <dgm:prSet presAssocID="{28A9E369-B024-4276-83D1-85991F6FF654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17B1C5C-7036-47F8-B36E-D8BD86A8DB4D}" type="pres">
      <dgm:prSet presAssocID="{EE7F8815-EA92-42B5-A8E8-39E146646030}" presName="connTx" presStyleLbl="parChTrans1D2" presStyleIdx="2" presStyleCnt="5"/>
      <dgm:spPr/>
      <dgm:t>
        <a:bodyPr/>
        <a:lstStyle/>
        <a:p>
          <a:endParaRPr lang="en-US"/>
        </a:p>
      </dgm:t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1E33BE9-5958-4921-A3B6-C0F77861D27C}" type="pres">
      <dgm:prSet presAssocID="{437BEEB1-FD48-40CB-9CBC-9458912EA2F6}" presName="connTx" presStyleLbl="parChTrans1D2" presStyleIdx="3" presStyleCnt="5"/>
      <dgm:spPr/>
      <dgm:t>
        <a:bodyPr/>
        <a:lstStyle/>
        <a:p>
          <a:endParaRPr lang="en-US"/>
        </a:p>
      </dgm:t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66C68260-E3CB-4A92-9F78-2E1C7AEEA62B}" type="pres">
      <dgm:prSet presAssocID="{6F06C9FC-CA61-4CDE-9031-326324E6485A}" presName="connTx" presStyleLbl="parChTrans1D2" presStyleIdx="4" presStyleCnt="5"/>
      <dgm:spPr/>
      <dgm:t>
        <a:bodyPr/>
        <a:lstStyle/>
        <a:p>
          <a:endParaRPr lang="en-US"/>
        </a:p>
      </dgm:t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/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235C8B9E-141D-4096-93A3-FE0C03C8E64F}" type="pres">
      <dgm:prSet presAssocID="{F2EBEA43-9EFE-4434-9597-EAFE616CCB7A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7036CF8D-A6CD-4BE4-8865-4AAA229D672C}" type="pres">
      <dgm:prSet presAssocID="{28A9E369-B024-4276-83D1-85991F6FF654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17B1C5C-7036-47F8-B36E-D8BD86A8DB4D}" type="pres">
      <dgm:prSet presAssocID="{EE7F8815-EA92-42B5-A8E8-39E146646030}" presName="connTx" presStyleLbl="parChTrans1D2" presStyleIdx="2" presStyleCnt="5"/>
      <dgm:spPr/>
      <dgm:t>
        <a:bodyPr/>
        <a:lstStyle/>
        <a:p>
          <a:endParaRPr lang="en-US"/>
        </a:p>
      </dgm:t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1E33BE9-5958-4921-A3B6-C0F77861D27C}" type="pres">
      <dgm:prSet presAssocID="{437BEEB1-FD48-40CB-9CBC-9458912EA2F6}" presName="connTx" presStyleLbl="parChTrans1D2" presStyleIdx="3" presStyleCnt="5"/>
      <dgm:spPr/>
      <dgm:t>
        <a:bodyPr/>
        <a:lstStyle/>
        <a:p>
          <a:endParaRPr lang="en-US"/>
        </a:p>
      </dgm:t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66C68260-E3CB-4A92-9F78-2E1C7AEEA62B}" type="pres">
      <dgm:prSet presAssocID="{6F06C9FC-CA61-4CDE-9031-326324E6485A}" presName="connTx" presStyleLbl="parChTrans1D2" presStyleIdx="4" presStyleCnt="5"/>
      <dgm:spPr/>
      <dgm:t>
        <a:bodyPr/>
        <a:lstStyle/>
        <a:p>
          <a:endParaRPr lang="en-US"/>
        </a:p>
      </dgm:t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/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235C8B9E-141D-4096-93A3-FE0C03C8E64F}" type="pres">
      <dgm:prSet presAssocID="{F2EBEA43-9EFE-4434-9597-EAFE616CCB7A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7036CF8D-A6CD-4BE4-8865-4AAA229D672C}" type="pres">
      <dgm:prSet presAssocID="{28A9E369-B024-4276-83D1-85991F6FF654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17B1C5C-7036-47F8-B36E-D8BD86A8DB4D}" type="pres">
      <dgm:prSet presAssocID="{EE7F8815-EA92-42B5-A8E8-39E146646030}" presName="connTx" presStyleLbl="parChTrans1D2" presStyleIdx="2" presStyleCnt="5"/>
      <dgm:spPr/>
      <dgm:t>
        <a:bodyPr/>
        <a:lstStyle/>
        <a:p>
          <a:endParaRPr lang="en-US"/>
        </a:p>
      </dgm:t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1E33BE9-5958-4921-A3B6-C0F77861D27C}" type="pres">
      <dgm:prSet presAssocID="{437BEEB1-FD48-40CB-9CBC-9458912EA2F6}" presName="connTx" presStyleLbl="parChTrans1D2" presStyleIdx="3" presStyleCnt="5"/>
      <dgm:spPr/>
      <dgm:t>
        <a:bodyPr/>
        <a:lstStyle/>
        <a:p>
          <a:endParaRPr lang="en-US"/>
        </a:p>
      </dgm:t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66C68260-E3CB-4A92-9F78-2E1C7AEEA62B}" type="pres">
      <dgm:prSet presAssocID="{6F06C9FC-CA61-4CDE-9031-326324E6485A}" presName="connTx" presStyleLbl="parChTrans1D2" presStyleIdx="4" presStyleCnt="5"/>
      <dgm:spPr/>
      <dgm:t>
        <a:bodyPr/>
        <a:lstStyle/>
        <a:p>
          <a:endParaRPr lang="en-US"/>
        </a:p>
      </dgm:t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/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235C8B9E-141D-4096-93A3-FE0C03C8E64F}" type="pres">
      <dgm:prSet presAssocID="{F2EBEA43-9EFE-4434-9597-EAFE616CCB7A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7036CF8D-A6CD-4BE4-8865-4AAA229D672C}" type="pres">
      <dgm:prSet presAssocID="{28A9E369-B024-4276-83D1-85991F6FF654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17B1C5C-7036-47F8-B36E-D8BD86A8DB4D}" type="pres">
      <dgm:prSet presAssocID="{EE7F8815-EA92-42B5-A8E8-39E146646030}" presName="connTx" presStyleLbl="parChTrans1D2" presStyleIdx="2" presStyleCnt="5"/>
      <dgm:spPr/>
      <dgm:t>
        <a:bodyPr/>
        <a:lstStyle/>
        <a:p>
          <a:endParaRPr lang="en-US"/>
        </a:p>
      </dgm:t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1E33BE9-5958-4921-A3B6-C0F77861D27C}" type="pres">
      <dgm:prSet presAssocID="{437BEEB1-FD48-40CB-9CBC-9458912EA2F6}" presName="connTx" presStyleLbl="parChTrans1D2" presStyleIdx="3" presStyleCnt="5"/>
      <dgm:spPr/>
      <dgm:t>
        <a:bodyPr/>
        <a:lstStyle/>
        <a:p>
          <a:endParaRPr lang="en-US"/>
        </a:p>
      </dgm:t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66C68260-E3CB-4A92-9F78-2E1C7AEEA62B}" type="pres">
      <dgm:prSet presAssocID="{6F06C9FC-CA61-4CDE-9031-326324E6485A}" presName="connTx" presStyleLbl="parChTrans1D2" presStyleIdx="4" presStyleCnt="5"/>
      <dgm:spPr/>
      <dgm:t>
        <a:bodyPr/>
        <a:lstStyle/>
        <a:p>
          <a:endParaRPr lang="en-US"/>
        </a:p>
      </dgm:t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/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/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/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235C8B9E-141D-4096-93A3-FE0C03C8E64F}" type="pres">
      <dgm:prSet presAssocID="{F2EBEA43-9EFE-4434-9597-EAFE616CCB7A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7036CF8D-A6CD-4BE4-8865-4AAA229D672C}" type="pres">
      <dgm:prSet presAssocID="{28A9E369-B024-4276-83D1-85991F6FF654}" presName="connTx" presStyleLbl="parChTrans1D2" presStyleIdx="1" presStyleCnt="5"/>
      <dgm:spPr/>
      <dgm:t>
        <a:bodyPr/>
        <a:lstStyle/>
        <a:p>
          <a:endParaRPr lang="en-US"/>
        </a:p>
      </dgm:t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617B1C5C-7036-47F8-B36E-D8BD86A8DB4D}" type="pres">
      <dgm:prSet presAssocID="{EE7F8815-EA92-42B5-A8E8-39E146646030}" presName="connTx" presStyleLbl="parChTrans1D2" presStyleIdx="2" presStyleCnt="5"/>
      <dgm:spPr/>
      <dgm:t>
        <a:bodyPr/>
        <a:lstStyle/>
        <a:p>
          <a:endParaRPr lang="en-US"/>
        </a:p>
      </dgm:t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41E33BE9-5958-4921-A3B6-C0F77861D27C}" type="pres">
      <dgm:prSet presAssocID="{437BEEB1-FD48-40CB-9CBC-9458912EA2F6}" presName="connTx" presStyleLbl="parChTrans1D2" presStyleIdx="3" presStyleCnt="5"/>
      <dgm:spPr/>
      <dgm:t>
        <a:bodyPr/>
        <a:lstStyle/>
        <a:p>
          <a:endParaRPr lang="en-US"/>
        </a:p>
      </dgm:t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66C68260-E3CB-4A92-9F78-2E1C7AEEA62B}" type="pres">
      <dgm:prSet presAssocID="{6F06C9FC-CA61-4CDE-9031-326324E6485A}" presName="connTx" presStyleLbl="parChTrans1D2" presStyleIdx="4" presStyleCnt="5"/>
      <dgm:spPr/>
      <dgm:t>
        <a:bodyPr/>
        <a:lstStyle/>
        <a:p>
          <a:endParaRPr lang="en-US"/>
        </a:p>
      </dgm:t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AA3F7-760D-4BA7-B827-55B715268766}" type="datetimeFigureOut">
              <a:rPr lang="en-US" smtClean="0"/>
              <a:t>11/16/18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9474B-ACDC-4112-87CE-1D7E7EEC5C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1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67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2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5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5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20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2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You probably use it many times a day without even noticing it.</a:t>
            </a:r>
          </a:p>
          <a:p>
            <a:endParaRPr lang="en-US" smtClean="0"/>
          </a:p>
          <a:p>
            <a:r>
              <a:rPr lang="en-US" smtClean="0"/>
              <a:t>Every time that use Google search the web, And the machine suggests search terms</a:t>
            </a:r>
          </a:p>
          <a:p>
            <a:endParaRPr lang="en-US" smtClean="0"/>
          </a:p>
          <a:p>
            <a:r>
              <a:rPr lang="en-US" smtClean="0"/>
              <a:t>Algorithms has</a:t>
            </a:r>
            <a:r>
              <a:rPr lang="en-US" baseline="0" smtClean="0"/>
              <a:t> learned how to rank web pages.</a:t>
            </a:r>
          </a:p>
          <a:p>
            <a:endParaRPr lang="en-US" smtClean="0"/>
          </a:p>
          <a:p>
            <a:r>
              <a:rPr lang="en-US" smtClean="0"/>
              <a:t>Recognise</a:t>
            </a:r>
            <a:r>
              <a:rPr lang="en-US" baseline="0" smtClean="0"/>
              <a:t> friends in Facebook</a:t>
            </a:r>
          </a:p>
          <a:p>
            <a:endParaRPr lang="en-US" baseline="0" smtClean="0"/>
          </a:p>
          <a:p>
            <a:r>
              <a:rPr lang="en-US" baseline="0" smtClean="0"/>
              <a:t>Spam filtering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1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http://engineering.case.edu/centers/ccipd/research/computational-diagnostics</a:t>
            </a:r>
          </a:p>
          <a:p>
            <a:r>
              <a:rPr lang="en-US" smtClean="0"/>
              <a:t>https://www.therobotreport.com/uc-berkeley-opens-self-driving-dataset-bdd100k/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9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6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26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features, infinite number of features,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6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0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6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7C52-73F0-46E9-8ACD-55E5B0727224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394" y="6097586"/>
            <a:ext cx="1448411" cy="649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383377"/>
            <a:ext cx="2180186" cy="3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3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second small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5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2400"/>
            <a:ext cx="6631200" cy="48815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8400" y="1292400"/>
            <a:ext cx="3726000" cy="4881563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197E-0B46-4EA3-9450-ED0D81D90A29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3813"/>
            <a:ext cx="6629400" cy="4883150"/>
          </a:xfrm>
        </p:spPr>
        <p:txBody>
          <a:bodyPr>
            <a:normAutofit/>
          </a:bodyPr>
          <a:lstStyle>
            <a:lvl1pPr marL="0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2000">
                <a:latin typeface="Consolas" panose="020B0609020204030204" pitchFamily="49" charset="0"/>
              </a:defRPr>
            </a:lvl1pPr>
            <a:lvl2pPr marL="358775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2000">
                <a:latin typeface="Consolas" panose="020B0609020204030204" pitchFamily="49" charset="0"/>
              </a:defRPr>
            </a:lvl2pPr>
            <a:lvl3pPr marL="715963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3pPr>
            <a:lvl4pPr marL="1074738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4pPr>
            <a:lvl5pPr marL="1433513" indent="0" defTabSz="538163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9524" y="1293813"/>
            <a:ext cx="3724275" cy="48831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16A1-B387-434C-9971-46746DD88D9E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5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no rendi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3813"/>
            <a:ext cx="10515600" cy="4883150"/>
          </a:xfrm>
        </p:spPr>
        <p:txBody>
          <a:bodyPr>
            <a:normAutofit/>
          </a:bodyPr>
          <a:lstStyle>
            <a:lvl1pPr marL="0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2000">
                <a:latin typeface="Consolas" panose="020B0609020204030204" pitchFamily="49" charset="0"/>
              </a:defRPr>
            </a:lvl1pPr>
            <a:lvl2pPr marL="358775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2000">
                <a:latin typeface="Consolas" panose="020B0609020204030204" pitchFamily="49" charset="0"/>
              </a:defRPr>
            </a:lvl2pPr>
            <a:lvl3pPr marL="715963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3pPr>
            <a:lvl4pPr marL="1074738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4pPr>
            <a:lvl5pPr marL="1433513" indent="0" defTabSz="538163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10D-2882-488F-B196-326BE8E877AD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3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two fi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3812"/>
            <a:ext cx="6629400" cy="18735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9524" y="1293813"/>
            <a:ext cx="3724275" cy="48831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64ABD-33A1-4466-A7B7-707832A02711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838200" y="3167406"/>
            <a:ext cx="6629400" cy="30095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7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two files, 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90" y="1008851"/>
            <a:ext cx="38880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7364-A426-4ACA-BB74-2423CBDB1D07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168422" y="1008848"/>
            <a:ext cx="3888000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154" y="1008851"/>
            <a:ext cx="3852000" cy="5168108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86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two files, no rendi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7" y="1008851"/>
            <a:ext cx="59436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0E66-6063-4F1B-B2DF-27A6F448556C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134471" y="1008848"/>
            <a:ext cx="5942684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58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three files, no rendi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7" y="1008851"/>
            <a:ext cx="3934152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67492-2190-49E1-AD68-ADF4CF657C6A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127951" y="1008848"/>
            <a:ext cx="393354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143609" y="1008848"/>
            <a:ext cx="393354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33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four files, no rendi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7" y="1008851"/>
            <a:ext cx="2950561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8D97-A96B-4E03-ADDF-F8E8009F7D8E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3124342" y="1008847"/>
            <a:ext cx="295010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6136542" y="1008846"/>
            <a:ext cx="295010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077155" y="-497149"/>
            <a:ext cx="17755" cy="2831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9148743" y="1008845"/>
            <a:ext cx="295010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1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one file, 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" y="1008851"/>
            <a:ext cx="59040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21ED0-6941-42B8-96A2-08F86CDB72AD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8062" y="1008854"/>
            <a:ext cx="5904000" cy="5168108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66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one file, vertical, two rendi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" y="1008851"/>
            <a:ext cx="59040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E635-7A88-48E8-A1E6-9B5C00D93A72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8062" y="1008851"/>
            <a:ext cx="2899962" cy="338217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182100" y="1008851"/>
            <a:ext cx="2899962" cy="338217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6635-8482-4274-96AF-3876575E38A1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6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Example (one file, vertical, four rendi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" y="1008851"/>
            <a:ext cx="59040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23DB-363A-4BE1-8352-A5F953D169BB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8062" y="1008851"/>
            <a:ext cx="2899962" cy="252214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182100" y="1008851"/>
            <a:ext cx="2899962" cy="252214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4"/>
          </p:nvPr>
        </p:nvSpPr>
        <p:spPr>
          <a:xfrm>
            <a:off x="6178062" y="3654818"/>
            <a:ext cx="2899962" cy="252214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182100" y="3654818"/>
            <a:ext cx="2899962" cy="252214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73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A59-CB3C-43A3-8E4B-5630E3B3837F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54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9486-E3C3-419B-B7FA-B89E4364C4EC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970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3B9B-1B3B-4DDD-8A0B-3FB3D06345E6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41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02B-E1F7-438E-A675-B548A691AD81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41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0214-4754-4F20-975A-BFE21A1D9247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47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7B27A-D527-4B05-A6AE-1C50C758FC76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30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246B-02AF-4E5A-AB00-6570E50D5C97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23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1" y="6453189"/>
            <a:ext cx="3469217" cy="268287"/>
          </a:xfrm>
        </p:spPr>
        <p:txBody>
          <a:bodyPr/>
          <a:lstStyle>
            <a:lvl1pPr>
              <a:defRPr/>
            </a:lvl1pPr>
          </a:lstStyle>
          <a:p>
            <a:fld id="{36876AA9-2009-48EE-91C7-8A388A3EEC48}" type="datetime1">
              <a:rPr lang="en-US" altLang="en-US" smtClean="0"/>
              <a:t>11/16/18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53189"/>
            <a:ext cx="3860800" cy="26828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Introduction to Machine Learning, 16 Nov 2018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53189"/>
            <a:ext cx="2844800" cy="268287"/>
          </a:xfrm>
        </p:spPr>
        <p:txBody>
          <a:bodyPr/>
          <a:lstStyle>
            <a:lvl1pPr>
              <a:defRPr/>
            </a:lvl1pPr>
          </a:lstStyle>
          <a:p>
            <a:fld id="{14618A47-2CE0-4F84-9639-D2933B3FE59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055583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1" y="6453189"/>
            <a:ext cx="3469217" cy="268287"/>
          </a:xfrm>
        </p:spPr>
        <p:txBody>
          <a:bodyPr/>
          <a:lstStyle>
            <a:lvl1pPr>
              <a:defRPr/>
            </a:lvl1pPr>
          </a:lstStyle>
          <a:p>
            <a:fld id="{5F1786A9-4F4C-4DD8-9805-EA59AA31585C}" type="datetime1">
              <a:rPr lang="en-US" altLang="en-US" smtClean="0"/>
              <a:t>11/16/18</a:t>
            </a:fld>
            <a:endParaRPr lang="de-DE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53189"/>
            <a:ext cx="3860800" cy="26828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Introduction to Machine Learning, 16 Nov 2018</a:t>
            </a:r>
            <a:endParaRPr lang="de-DE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53189"/>
            <a:ext cx="2844800" cy="268287"/>
          </a:xfrm>
        </p:spPr>
        <p:txBody>
          <a:bodyPr/>
          <a:lstStyle>
            <a:lvl1pPr>
              <a:defRPr/>
            </a:lvl1pPr>
          </a:lstStyle>
          <a:p>
            <a:fld id="{4BA53102-30D5-4C9D-A5C6-9744D8732FF8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3555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494"/>
            <a:ext cx="10515600" cy="65478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E51D-4093-4FDD-8711-8FD84F3148AF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2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1" y="6453189"/>
            <a:ext cx="3469217" cy="268287"/>
          </a:xfrm>
        </p:spPr>
        <p:txBody>
          <a:bodyPr/>
          <a:lstStyle>
            <a:lvl1pPr>
              <a:defRPr/>
            </a:lvl1pPr>
          </a:lstStyle>
          <a:p>
            <a:fld id="{F79A70BC-7CA3-446C-9410-C086BCB6045B}" type="datetime1">
              <a:rPr lang="en-US" altLang="en-US" smtClean="0"/>
              <a:t>11/16/18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53189"/>
            <a:ext cx="3860800" cy="26828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Introduction to Machine Learning, 16 Nov 2018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53189"/>
            <a:ext cx="2844800" cy="268287"/>
          </a:xfrm>
        </p:spPr>
        <p:txBody>
          <a:bodyPr/>
          <a:lstStyle>
            <a:lvl1pPr>
              <a:defRPr/>
            </a:lvl1pPr>
          </a:lstStyle>
          <a:p>
            <a:fld id="{28594528-A50E-41D7-8577-B93B26C3F4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4872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)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494"/>
            <a:ext cx="10515600" cy="65478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4062"/>
            <a:ext cx="5173211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B4C0-39A2-410D-A85C-25AEE507E133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180589" y="844062"/>
            <a:ext cx="5173211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77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L)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494"/>
            <a:ext cx="10515600" cy="65478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844062"/>
            <a:ext cx="3377540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6E586-88FA-438E-BCC9-90B5B17C1182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07230" y="844059"/>
            <a:ext cx="3377540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976260" y="844059"/>
            <a:ext cx="3377540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38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9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6913C-A604-4F57-98E2-DA05766B9CF5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3D748-511C-42DE-9A56-05B60C680E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6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95685F-95C9-4488-ADC2-672867AEE50A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3D748-511C-42DE-9A56-05B60C680E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8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4E1EC8-59F8-41F5-B3E2-D6CE623B00B0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3D748-511C-42DE-9A56-05B60C680E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5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76ED-1468-4F43-A9F4-F828462BB7E4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0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88359-C682-4C87-8207-B44E4B3192D6}" type="datetime1">
              <a:rPr lang="en-US" smtClean="0"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0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87" r:id="rId3"/>
    <p:sldLayoutId id="2147483798" r:id="rId4"/>
    <p:sldLayoutId id="2147483799" r:id="rId5"/>
    <p:sldLayoutId id="2147483791" r:id="rId6"/>
    <p:sldLayoutId id="2147483792" r:id="rId7"/>
    <p:sldLayoutId id="2147483769" r:id="rId8"/>
    <p:sldLayoutId id="2147483770" r:id="rId9"/>
    <p:sldLayoutId id="2147483790" r:id="rId10"/>
    <p:sldLayoutId id="2147483779" r:id="rId11"/>
    <p:sldLayoutId id="2147483788" r:id="rId12"/>
    <p:sldLayoutId id="2147483785" r:id="rId13"/>
    <p:sldLayoutId id="2147483786" r:id="rId14"/>
    <p:sldLayoutId id="2147483795" r:id="rId15"/>
    <p:sldLayoutId id="2147483796" r:id="rId16"/>
    <p:sldLayoutId id="2147483797" r:id="rId17"/>
    <p:sldLayoutId id="2147483789" r:id="rId18"/>
    <p:sldLayoutId id="2147483793" r:id="rId19"/>
    <p:sldLayoutId id="2147483794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82" r:id="rId28"/>
    <p:sldLayoutId id="2147483783" r:id="rId29"/>
    <p:sldLayoutId id="2147483784" r:id="rId3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43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4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41.png"/><Relationship Id="rId5" Type="http://schemas.microsoft.com/office/2007/relationships/media" Target="../media/media4.wav"/><Relationship Id="rId10" Type="http://schemas.openxmlformats.org/officeDocument/2006/relationships/image" Target="../media/image40.jpeg"/><Relationship Id="rId4" Type="http://schemas.openxmlformats.org/officeDocument/2006/relationships/audio" Target="../media/media3.wav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ular_value_decomposition" TargetMode="External"/><Relationship Id="rId2" Type="http://schemas.openxmlformats.org/officeDocument/2006/relationships/hyperlink" Target="https://stackoverflow.com/questions/20414667/cocktail-party-algorithm-svd-implementation-in-one-line-of-code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nl.salk.edu/~tewon/Blind/blind_audio.html" TargetMode="External"/><Relationship Id="rId2" Type="http://schemas.openxmlformats.org/officeDocument/2006/relationships/hyperlink" Target="https://web.wpi.edu/Pubs/E-project/Available/E-project-030212-123508/unrestricted/Benchmarking_Final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de-DE" dirty="0" smtClean="0"/>
              <a:t>Introduction to</a:t>
            </a:r>
            <a:br>
              <a:rPr lang="de-DE" dirty="0" smtClean="0"/>
            </a:br>
            <a:r>
              <a:rPr lang="de-DE" dirty="0" smtClean="0"/>
              <a:t>Machine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de-DE" dirty="0" smtClean="0"/>
              <a:t>Goetz Botterweck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0607379"/>
                  </p:ext>
                </p:extLst>
              </p:nvPr>
            </p:nvGraphicFramePr>
            <p:xfrm>
              <a:off x="838201" y="95495"/>
              <a:ext cx="10515600" cy="60814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Add-in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95495"/>
                <a:ext cx="10515600" cy="608146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Application Examples</a:t>
            </a:r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89" y="1120510"/>
            <a:ext cx="3515811" cy="187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5367" t="31166" r="24293" b="11696"/>
          <a:stretch/>
        </p:blipFill>
        <p:spPr>
          <a:xfrm>
            <a:off x="838200" y="1120509"/>
            <a:ext cx="2961976" cy="2606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52" y="1120510"/>
            <a:ext cx="3083439" cy="135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35133"/>
            <a:ext cx="2880360" cy="20543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28" y="4610367"/>
            <a:ext cx="5135843" cy="1745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52" y="2873358"/>
            <a:ext cx="2774709" cy="17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Application Examples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7469"/>
            <a:ext cx="2726401" cy="204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r="2339"/>
          <a:stretch/>
        </p:blipFill>
        <p:spPr>
          <a:xfrm>
            <a:off x="8459883" y="1157469"/>
            <a:ext cx="2893917" cy="243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00" y="1157469"/>
            <a:ext cx="3636029" cy="204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87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Definition of Machine Learning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4062"/>
            <a:ext cx="7772400" cy="5332901"/>
          </a:xfrm>
        </p:spPr>
        <p:txBody>
          <a:bodyPr/>
          <a:lstStyle/>
          <a:p>
            <a:r>
              <a:rPr lang="en-US"/>
              <a:t>Arthur Samuel (1959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“Field of study that gives computers the ability to learn without being explicitly programmed.”</a:t>
            </a:r>
          </a:p>
          <a:p>
            <a:r>
              <a:rPr lang="en-US" smtClean="0"/>
              <a:t>Tom Mitchell (1998)</a:t>
            </a:r>
            <a:br>
              <a:rPr lang="en-US" smtClean="0"/>
            </a:br>
            <a:r>
              <a:rPr lang="en-US" smtClean="0"/>
              <a:t>“A </a:t>
            </a:r>
            <a:r>
              <a:rPr lang="en-US"/>
              <a:t>computer program is said to learn </a:t>
            </a:r>
          </a:p>
          <a:p>
            <a:pPr lvl="1"/>
            <a:r>
              <a:rPr lang="en-US" sz="2800" smtClean="0"/>
              <a:t>from </a:t>
            </a:r>
            <a:r>
              <a:rPr lang="en-US" sz="2800" b="1">
                <a:solidFill>
                  <a:schemeClr val="accent3"/>
                </a:solidFill>
              </a:rPr>
              <a:t>experience </a:t>
            </a:r>
            <a:r>
              <a:rPr lang="en-US" sz="2800" b="1" i="1" smtClean="0">
                <a:solidFill>
                  <a:schemeClr val="accent3"/>
                </a:solidFill>
              </a:rPr>
              <a:t>E</a:t>
            </a:r>
            <a:r>
              <a:rPr lang="en-US" sz="2800" b="1" smtClean="0">
                <a:solidFill>
                  <a:schemeClr val="accent3"/>
                </a:solidFill>
              </a:rPr>
              <a:t>,</a:t>
            </a:r>
          </a:p>
          <a:p>
            <a:pPr lvl="1"/>
            <a:r>
              <a:rPr lang="en-US" sz="2800" smtClean="0"/>
              <a:t>with </a:t>
            </a:r>
            <a:r>
              <a:rPr lang="en-US" sz="2800"/>
              <a:t>respect to some class of </a:t>
            </a:r>
            <a:r>
              <a:rPr lang="en-US" sz="2800" b="1">
                <a:solidFill>
                  <a:schemeClr val="accent3"/>
                </a:solidFill>
              </a:rPr>
              <a:t>tasks </a:t>
            </a:r>
            <a:r>
              <a:rPr lang="en-US" sz="2800" b="1" i="1" smtClean="0">
                <a:solidFill>
                  <a:schemeClr val="accent3"/>
                </a:solidFill>
              </a:rPr>
              <a:t>T</a:t>
            </a:r>
            <a:r>
              <a:rPr lang="en-US" sz="2800" b="1" smtClean="0">
                <a:solidFill>
                  <a:schemeClr val="accent3"/>
                </a:solidFill>
              </a:rPr>
              <a:t> </a:t>
            </a:r>
            <a:r>
              <a:rPr lang="en-US" sz="2800" smtClean="0"/>
              <a:t>and</a:t>
            </a:r>
          </a:p>
          <a:p>
            <a:pPr lvl="1"/>
            <a:r>
              <a:rPr lang="en-US" sz="2800" smtClean="0"/>
              <a:t>performance </a:t>
            </a:r>
            <a:r>
              <a:rPr lang="en-US" sz="2800" b="1">
                <a:solidFill>
                  <a:schemeClr val="accent3"/>
                </a:solidFill>
              </a:rPr>
              <a:t>measure </a:t>
            </a:r>
            <a:r>
              <a:rPr lang="en-US" sz="2800" b="1" i="1" smtClean="0">
                <a:solidFill>
                  <a:schemeClr val="accent3"/>
                </a:solidFill>
              </a:rPr>
              <a:t>P</a:t>
            </a:r>
          </a:p>
          <a:p>
            <a:pPr marL="180975" indent="0">
              <a:buNone/>
            </a:pPr>
            <a:r>
              <a:rPr lang="en-US" smtClean="0"/>
              <a:t>if </a:t>
            </a:r>
            <a:r>
              <a:rPr lang="en-US"/>
              <a:t>its performance at tasks in </a:t>
            </a:r>
            <a:r>
              <a:rPr lang="en-US" i="1" smtClean="0"/>
              <a:t>T</a:t>
            </a:r>
            <a:r>
              <a:rPr lang="en-US" smtClean="0"/>
              <a:t> </a:t>
            </a:r>
            <a:r>
              <a:rPr lang="en-US"/>
              <a:t>as measured by </a:t>
            </a:r>
            <a:r>
              <a:rPr lang="en-US" i="1" smtClean="0"/>
              <a:t>P</a:t>
            </a:r>
            <a:r>
              <a:rPr lang="en-US" smtClean="0"/>
              <a:t> </a:t>
            </a:r>
            <a:r>
              <a:rPr lang="en-US"/>
              <a:t>improves with experience </a:t>
            </a:r>
            <a:r>
              <a:rPr lang="en-US" i="1" smtClean="0"/>
              <a:t>E</a:t>
            </a:r>
            <a:r>
              <a:rPr lang="en-US" smtClean="0"/>
              <a:t>.”</a:t>
            </a:r>
            <a:endParaRPr lang="en-US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37" y="844062"/>
            <a:ext cx="3286125" cy="18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1" y="95495"/>
              <a:ext cx="10515600" cy="60814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Add-in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95495"/>
                <a:ext cx="10515600" cy="608146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Origins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1" y="1825625"/>
            <a:ext cx="7772400" cy="4351338"/>
          </a:xfrm>
        </p:spPr>
        <p:txBody>
          <a:bodyPr>
            <a:normAutofit/>
          </a:bodyPr>
          <a:lstStyle/>
          <a:p>
            <a:r>
              <a:rPr lang="en-US" smtClean="0"/>
              <a:t>Grew out of work in Artificial Intelligence</a:t>
            </a:r>
          </a:p>
          <a:p>
            <a:pPr lvl="1"/>
            <a:r>
              <a:rPr lang="en-US" smtClean="0"/>
              <a:t>We can program machines to do solve </a:t>
            </a:r>
            <a:r>
              <a:rPr lang="en-US" b="1" smtClean="0"/>
              <a:t>some</a:t>
            </a:r>
            <a:r>
              <a:rPr lang="en-US" smtClean="0"/>
              <a:t> problems algorithmicly</a:t>
            </a:r>
          </a:p>
          <a:p>
            <a:pPr lvl="2"/>
            <a:r>
              <a:rPr lang="en-US" smtClean="0"/>
              <a:t>eg. sort data, find shortest path in a graph</a:t>
            </a:r>
          </a:p>
          <a:p>
            <a:pPr lvl="1"/>
            <a:r>
              <a:rPr lang="en-US" smtClean="0"/>
              <a:t>Other interesting problems are more difficult to encode in traditional programming.</a:t>
            </a:r>
          </a:p>
          <a:p>
            <a:pPr lvl="1"/>
            <a:r>
              <a:rPr lang="en-US" smtClean="0"/>
              <a:t>Idea: Machine has to learn completing the task by itself.</a:t>
            </a:r>
          </a:p>
          <a:p>
            <a:r>
              <a:rPr lang="en-US" smtClean="0"/>
              <a:t>Based on recent advances in computer technology</a:t>
            </a:r>
          </a:p>
          <a:p>
            <a:pPr lvl="1"/>
            <a:r>
              <a:rPr lang="en-US" smtClean="0"/>
              <a:t>Large datasets available</a:t>
            </a:r>
          </a:p>
          <a:p>
            <a:pPr lvl="1"/>
            <a:r>
              <a:rPr lang="en-US" smtClean="0"/>
              <a:t>Computing power available</a:t>
            </a:r>
            <a:br>
              <a:rPr lang="en-US" smtClean="0"/>
            </a:br>
            <a:r>
              <a:rPr lang="en-US" smtClean="0"/>
              <a:t>(e.g., using graphics card to speed up computation)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1825625"/>
            <a:ext cx="2038350" cy="1989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5" y="4973034"/>
            <a:ext cx="3295426" cy="12039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90655" y="6172201"/>
            <a:ext cx="1124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(Cullinan et al.)</a:t>
            </a:r>
            <a:endParaRPr 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315450" y="4445335"/>
            <a:ext cx="1552575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GPU can be 10-100x faster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Examples of Machine Learning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7412736" cy="4351338"/>
          </a:xfrm>
        </p:spPr>
        <p:txBody>
          <a:bodyPr>
            <a:normAutofit/>
          </a:bodyPr>
          <a:lstStyle/>
          <a:p>
            <a:r>
              <a:rPr lang="en-US" smtClean="0"/>
              <a:t>Data mining</a:t>
            </a:r>
          </a:p>
          <a:p>
            <a:pPr lvl="1"/>
            <a:r>
              <a:rPr lang="en-US" smtClean="0"/>
              <a:t>Large datasets, from growth of the web + automation</a:t>
            </a:r>
          </a:p>
          <a:p>
            <a:pPr lvl="1"/>
            <a:r>
              <a:rPr lang="en-US" smtClean="0"/>
              <a:t>e.g., web usage data, electronic medical records, computational biology, data sets in engineering </a:t>
            </a:r>
          </a:p>
          <a:p>
            <a:r>
              <a:rPr lang="en-US" smtClean="0"/>
              <a:t>Applications that cannot be programmed</a:t>
            </a:r>
          </a:p>
          <a:p>
            <a:pPr lvl="1"/>
            <a:r>
              <a:rPr lang="en-US" smtClean="0"/>
              <a:t>Autonomous helicopter</a:t>
            </a:r>
            <a:endParaRPr lang="en-US"/>
          </a:p>
          <a:p>
            <a:pPr lvl="1"/>
            <a:r>
              <a:rPr lang="en-US" smtClean="0"/>
              <a:t>Handwriting recognition</a:t>
            </a:r>
          </a:p>
          <a:p>
            <a:pPr lvl="1"/>
            <a:r>
              <a:rPr lang="en-US" smtClean="0"/>
              <a:t>Natural Language Processing</a:t>
            </a:r>
          </a:p>
          <a:p>
            <a:pPr lvl="1"/>
            <a:r>
              <a:rPr lang="en-US" smtClean="0"/>
              <a:t>Computer Vision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817843"/>
            <a:ext cx="2019300" cy="938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0" y="4815187"/>
            <a:ext cx="2419350" cy="1361776"/>
          </a:xfrm>
          <a:prstGeom prst="rect">
            <a:avLst/>
          </a:prstGeom>
        </p:spPr>
      </p:pic>
      <p:pic>
        <p:nvPicPr>
          <p:cNvPr id="9" name="Content Placeholder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225" y="2502983"/>
            <a:ext cx="1504950" cy="1181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8" t="16338" r="32824" b="42433"/>
          <a:stretch/>
        </p:blipFill>
        <p:spPr>
          <a:xfrm>
            <a:off x="9647682" y="1546718"/>
            <a:ext cx="1658493" cy="8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4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/>
              <a:t>Applications That Cannot Be Programmed</a:t>
            </a:r>
            <a:br>
              <a:rPr lang="en-US" sz="2700"/>
            </a:br>
            <a:r>
              <a:rPr lang="en-US" smtClean="0"/>
              <a:t>Autonomous Helicopter</a:t>
            </a:r>
            <a:endParaRPr lang="en-US"/>
          </a:p>
        </p:txBody>
      </p:sp>
      <p:pic>
        <p:nvPicPr>
          <p:cNvPr id="10" name="Stanford Autonomous Helicopter - Airshow #2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5725" y="844550"/>
            <a:ext cx="9480550" cy="53324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17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66984" y="6188889"/>
            <a:ext cx="17229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http://heli.stanford.edu/</a:t>
            </a:r>
          </a:p>
        </p:txBody>
      </p:sp>
    </p:spTree>
    <p:extLst>
      <p:ext uri="{BB962C8B-B14F-4D97-AF65-F5344CB8AC3E}">
        <p14:creationId xmlns:p14="http://schemas.microsoft.com/office/powerpoint/2010/main" val="207299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/>
              <a:t>Applications </a:t>
            </a:r>
            <a:r>
              <a:rPr lang="en-US" sz="2700" smtClean="0"/>
              <a:t>That Cannot Be Programmed</a:t>
            </a:r>
            <a:br>
              <a:rPr lang="en-US" sz="2700" smtClean="0"/>
            </a:br>
            <a:r>
              <a:rPr lang="en-US" smtClean="0"/>
              <a:t>Natural Language Processing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18</a:t>
            </a:fld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057605"/>
            <a:ext cx="5040000" cy="395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3576000" y="1535886"/>
            <a:ext cx="5040000" cy="395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6313800" y="2014168"/>
            <a:ext cx="5040000" cy="395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83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Examples</a:t>
            </a:r>
            <a:r>
              <a:rPr lang="en-US" sz="4000" smtClean="0"/>
              <a:t> of Machine Learning Applications (2)</a:t>
            </a:r>
            <a:endParaRPr lang="en-US" sz="40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067300" cy="4351338"/>
          </a:xfrm>
        </p:spPr>
        <p:txBody>
          <a:bodyPr>
            <a:normAutofit/>
          </a:bodyPr>
          <a:lstStyle/>
          <a:p>
            <a:r>
              <a:rPr lang="en-US" smtClean="0"/>
              <a:t>Self-customizing programs</a:t>
            </a:r>
          </a:p>
          <a:p>
            <a:pPr lvl="1"/>
            <a:r>
              <a:rPr lang="en-US" smtClean="0"/>
              <a:t>E.g., Amazon web store,</a:t>
            </a:r>
            <a:br>
              <a:rPr lang="en-US" smtClean="0"/>
            </a:br>
            <a:r>
              <a:rPr lang="en-US" smtClean="0"/>
              <a:t>Netflix movie recommendations</a:t>
            </a:r>
          </a:p>
          <a:p>
            <a:r>
              <a:rPr lang="en-US" smtClean="0"/>
              <a:t>Understanding human learning, “Artifical Intelligence”</a:t>
            </a:r>
          </a:p>
          <a:p>
            <a:pPr lvl="1"/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57" y="1690688"/>
            <a:ext cx="5135843" cy="1745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58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0182544"/>
                  </p:ext>
                </p:extLst>
              </p:nvPr>
            </p:nvGraphicFramePr>
            <p:xfrm>
              <a:off x="838201" y="844061"/>
              <a:ext cx="10515600" cy="533290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Add-in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844061"/>
                <a:ext cx="10515600" cy="533290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Mentimeter Test Run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Kinds of Machine Learning Approaches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 smtClean="0"/>
              <a:t>Supervised </a:t>
            </a:r>
            <a:r>
              <a:rPr lang="en-US" sz="3600" b="1" dirty="0"/>
              <a:t>learning </a:t>
            </a:r>
            <a:r>
              <a:rPr lang="en-US" sz="3600" b="1" dirty="0" smtClean="0"/>
              <a:t>– </a:t>
            </a:r>
            <a:r>
              <a:rPr lang="en-US" sz="3600" b="1" smtClean="0"/>
              <a:t>we </a:t>
            </a:r>
            <a:r>
              <a:rPr lang="en-US" sz="3600" b="1" smtClean="0"/>
              <a:t>“teach” </a:t>
            </a:r>
            <a:r>
              <a:rPr lang="en-US" sz="3600" b="1" dirty="0"/>
              <a:t>the algorithm</a:t>
            </a:r>
          </a:p>
          <a:p>
            <a:r>
              <a:rPr lang="en-US" sz="3600" b="1" dirty="0" smtClean="0"/>
              <a:t>Unsupervised </a:t>
            </a:r>
            <a:r>
              <a:rPr lang="en-US" sz="3600" b="1" dirty="0"/>
              <a:t>learning </a:t>
            </a:r>
            <a:r>
              <a:rPr lang="en-US" sz="3600" b="1" dirty="0" smtClean="0"/>
              <a:t>– we </a:t>
            </a:r>
            <a:r>
              <a:rPr lang="en-US" sz="3600" b="1" dirty="0"/>
              <a:t>let </a:t>
            </a:r>
            <a:r>
              <a:rPr lang="en-US" sz="3600" b="1"/>
              <a:t>it </a:t>
            </a:r>
            <a:r>
              <a:rPr lang="en-US" sz="3600" b="1" smtClean="0"/>
              <a:t>“learn” </a:t>
            </a:r>
            <a:r>
              <a:rPr lang="en-US" sz="3600" b="1" dirty="0"/>
              <a:t>by itself</a:t>
            </a:r>
          </a:p>
          <a:p>
            <a:r>
              <a:rPr lang="en-GB" sz="3600" dirty="0" smtClean="0"/>
              <a:t>Reinforcement </a:t>
            </a:r>
            <a:r>
              <a:rPr lang="en-GB" sz="3600" dirty="0"/>
              <a:t>learning</a:t>
            </a:r>
          </a:p>
          <a:p>
            <a:r>
              <a:rPr lang="en-GB" sz="3600" dirty="0" smtClean="0"/>
              <a:t>Recommender </a:t>
            </a:r>
            <a:r>
              <a:rPr lang="en-GB" sz="3600" dirty="0"/>
              <a:t>systems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Supervised Learning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6148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Supervised Learning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Right </a:t>
            </a:r>
            <a:r>
              <a:rPr lang="en-US" dirty="0"/>
              <a:t>answers are given </a:t>
            </a:r>
            <a:r>
              <a:rPr lang="en-US"/>
              <a:t>to </a:t>
            </a:r>
            <a:r>
              <a:rPr lang="en-US" smtClean="0"/>
              <a:t>the algorithm</a:t>
            </a:r>
            <a:endParaRPr lang="en-US" dirty="0"/>
          </a:p>
          <a:p>
            <a:r>
              <a:rPr lang="en-US" smtClean="0"/>
              <a:t>Regression</a:t>
            </a:r>
            <a:r>
              <a:rPr lang="en-US" dirty="0"/>
              <a:t>: predict continuous </a:t>
            </a:r>
            <a:r>
              <a:rPr lang="en-US"/>
              <a:t>valued </a:t>
            </a:r>
            <a:r>
              <a:rPr lang="en-US" smtClean="0"/>
              <a:t>output (e.g., price)</a:t>
            </a:r>
            <a:endParaRPr lang="en-US" dirty="0"/>
          </a:p>
          <a:p>
            <a:r>
              <a:rPr lang="en-GB" smtClean="0"/>
              <a:t>Classification</a:t>
            </a:r>
            <a:r>
              <a:rPr lang="en-GB" dirty="0"/>
              <a:t>: discrete </a:t>
            </a:r>
            <a:r>
              <a:rPr lang="en-GB"/>
              <a:t>valued </a:t>
            </a:r>
            <a:r>
              <a:rPr lang="en-GB" smtClean="0"/>
              <a:t>output (e.g., medical test 0 or 1)</a:t>
            </a: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Housing Price Prediction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05" y="1524218"/>
            <a:ext cx="6665989" cy="3973076"/>
          </a:xfrm>
        </p:spPr>
      </p:pic>
    </p:spTree>
    <p:extLst>
      <p:ext uri="{BB962C8B-B14F-4D97-AF65-F5344CB8AC3E}">
        <p14:creationId xmlns:p14="http://schemas.microsoft.com/office/powerpoint/2010/main" val="4300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Housing Price Prediction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05" y="1476212"/>
            <a:ext cx="6665989" cy="4069088"/>
          </a:xfrm>
        </p:spPr>
      </p:pic>
    </p:spTree>
    <p:extLst>
      <p:ext uri="{BB962C8B-B14F-4D97-AF65-F5344CB8AC3E}">
        <p14:creationId xmlns:p14="http://schemas.microsoft.com/office/powerpoint/2010/main" val="5619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Housing Price Prediction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05" y="1476212"/>
            <a:ext cx="6665989" cy="4069088"/>
          </a:xfrm>
        </p:spPr>
      </p:pic>
    </p:spTree>
    <p:extLst>
      <p:ext uri="{BB962C8B-B14F-4D97-AF65-F5344CB8AC3E}">
        <p14:creationId xmlns:p14="http://schemas.microsoft.com/office/powerpoint/2010/main" val="14011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Housing Price Prediction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05" y="1476212"/>
            <a:ext cx="6665989" cy="4069088"/>
          </a:xfrm>
        </p:spPr>
      </p:pic>
    </p:spTree>
    <p:extLst>
      <p:ext uri="{BB962C8B-B14F-4D97-AF65-F5344CB8AC3E}">
        <p14:creationId xmlns:p14="http://schemas.microsoft.com/office/powerpoint/2010/main" val="425017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Breast Cancer (malignant, benign)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00" y="2136265"/>
            <a:ext cx="6974600" cy="258547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Breast Cancer (malignant, benign)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68" y="1121279"/>
            <a:ext cx="7029464" cy="4615443"/>
          </a:xfrm>
        </p:spPr>
      </p:pic>
    </p:spTree>
    <p:extLst>
      <p:ext uri="{BB962C8B-B14F-4D97-AF65-F5344CB8AC3E}">
        <p14:creationId xmlns:p14="http://schemas.microsoft.com/office/powerpoint/2010/main" val="40058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smtClean="0"/>
              <a:t>. 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7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Breast Cancer (malignant, benign)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25" y="1135062"/>
            <a:ext cx="7192750" cy="47513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53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1" y="95495"/>
              <a:ext cx="10515600" cy="60814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Add-in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95495"/>
                <a:ext cx="10515600" cy="608146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Unsupervised Learning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279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9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Grouping News Articles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721" y="844550"/>
            <a:ext cx="8936558" cy="533241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>
            <a:off x="3275837" y="2294766"/>
            <a:ext cx="282511" cy="2086734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275837" y="4475772"/>
            <a:ext cx="282511" cy="1128481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3271835" y="5698525"/>
            <a:ext cx="286513" cy="478438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1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Identifying </a:t>
            </a:r>
            <a:r>
              <a:rPr lang="en-US" sz="3200" smtClean="0"/>
              <a:t>Regulatory Mechanisms</a:t>
            </a:r>
            <a:endParaRPr lang="en-US" sz="32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55" y="1720307"/>
            <a:ext cx="7653290" cy="35808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987018"/>
            <a:ext cx="169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(Lee et al. 2006)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2009" y="5301205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Individuals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54256" y="3279924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Genes</a:t>
            </a:r>
            <a:endParaRPr lang="en-US" sz="2400"/>
          </a:p>
        </p:txBody>
      </p:sp>
      <p:sp>
        <p:nvSpPr>
          <p:cNvPr id="10" name="Left Brace 9"/>
          <p:cNvSpPr/>
          <p:nvPr/>
        </p:nvSpPr>
        <p:spPr>
          <a:xfrm rot="5400000">
            <a:off x="2517484" y="1391340"/>
            <a:ext cx="174018" cy="486963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5400000">
            <a:off x="3134821" y="1259443"/>
            <a:ext cx="174018" cy="747712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4423079" y="718899"/>
            <a:ext cx="174018" cy="1828801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5711336" y="1259445"/>
            <a:ext cx="174018" cy="747711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6297123" y="1421371"/>
            <a:ext cx="174018" cy="423861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7978285" y="1183248"/>
            <a:ext cx="174018" cy="900110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7018641" y="1123715"/>
            <a:ext cx="174018" cy="1019176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000" y="4832870"/>
            <a:ext cx="1440000" cy="93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329000" y="4495081"/>
            <a:ext cx="1451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Brewer’s yeast.</a:t>
            </a:r>
            <a:endParaRPr lang="en-US" sz="1600"/>
          </a:p>
        </p:txBody>
      </p:sp>
      <p:cxnSp>
        <p:nvCxnSpPr>
          <p:cNvPr id="20" name="Straight Connector 19"/>
          <p:cNvCxnSpPr>
            <a:stCxn id="8" idx="3"/>
            <a:endCxn id="17" idx="1"/>
          </p:cNvCxnSpPr>
          <p:nvPr/>
        </p:nvCxnSpPr>
        <p:spPr>
          <a:xfrm flipV="1">
            <a:off x="6859991" y="5297870"/>
            <a:ext cx="3469009" cy="23416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26374" y="942192"/>
            <a:ext cx="585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Clusting of Individuals </a:t>
            </a:r>
            <a:r>
              <a:rPr lang="en-US" sz="2400" smtClean="0"/>
              <a:t>Based </a:t>
            </a:r>
            <a:r>
              <a:rPr lang="en-US" sz="2400" smtClean="0"/>
              <a:t>on Their Genes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4476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Other Applications of Unsupervised Learning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971550"/>
            <a:ext cx="2664599" cy="218618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36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62" y="971550"/>
            <a:ext cx="2949575" cy="241935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36" y="3745889"/>
            <a:ext cx="2994025" cy="142557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429496729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61" y="3797482"/>
            <a:ext cx="2644775" cy="1322387"/>
          </a:xfrm>
        </p:spPr>
      </p:pic>
      <p:sp>
        <p:nvSpPr>
          <p:cNvPr id="15" name="TextBox 14"/>
          <p:cNvSpPr txBox="1"/>
          <p:nvPr/>
        </p:nvSpPr>
        <p:spPr>
          <a:xfrm>
            <a:off x="1066800" y="318398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Organisation of Computing Centres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66800" y="50676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Market Segmentation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91348" y="324284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Social Network Analysis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991348" y="517146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Astronomical Data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6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ontent Placeholder 5" descr="Professional &lt;strong&gt;Microphone&lt;/strong&gt; by broalex on DeviantArt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86" y="3635689"/>
            <a:ext cx="486978" cy="939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Cocktail Party Problem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Content Placeholder 5" descr="Professional &lt;strong&gt;Microphone&lt;/strong&gt; by broalex on DeviantArt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15" y="855113"/>
            <a:ext cx="486978" cy="939866"/>
          </a:xfrm>
          <a:prstGeom prst="rect">
            <a:avLst/>
          </a:prstGeom>
        </p:spPr>
      </p:pic>
      <p:pic>
        <p:nvPicPr>
          <p:cNvPr id="16" name="Picture 15" descr="Original file ‎ (SVG file, nominally 40 × 40 pixels, file ...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7" y="971235"/>
            <a:ext cx="1800000" cy="1800000"/>
          </a:xfrm>
          <a:prstGeom prst="rect">
            <a:avLst/>
          </a:prstGeom>
        </p:spPr>
      </p:pic>
      <p:pic>
        <p:nvPicPr>
          <p:cNvPr id="17" name="Picture 16" descr="Original file ‎ (SVG file, nominally 48 × 48 pixels, file ...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7" y="3751812"/>
            <a:ext cx="1800000" cy="1800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38200" y="5987018"/>
            <a:ext cx="169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(Lee et al. 1998)</a:t>
            </a:r>
            <a:endParaRPr lang="en-US"/>
          </a:p>
        </p:txBody>
      </p:sp>
      <p:pic>
        <p:nvPicPr>
          <p:cNvPr id="36" name="rss_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274793" y="1566435"/>
            <a:ext cx="609600" cy="609600"/>
          </a:xfrm>
          <a:prstGeom prst="rect">
            <a:avLst/>
          </a:prstGeom>
        </p:spPr>
      </p:pic>
      <p:pic>
        <p:nvPicPr>
          <p:cNvPr id="37" name="rss_m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274793" y="4347012"/>
            <a:ext cx="609600" cy="609600"/>
          </a:xfrm>
          <a:prstGeom prst="rect">
            <a:avLst/>
          </a:prstGeom>
        </p:spPr>
      </p:pic>
      <p:pic>
        <p:nvPicPr>
          <p:cNvPr id="38" name="Picture 37" descr="File:&lt;strong&gt;Computer&lt;/strong&gt; icon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59" y="2531209"/>
            <a:ext cx="2116122" cy="1413798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16" idx="3"/>
            <a:endCxn id="36" idx="1"/>
          </p:cNvCxnSpPr>
          <p:nvPr/>
        </p:nvCxnSpPr>
        <p:spPr>
          <a:xfrm>
            <a:off x="2974937" y="1871235"/>
            <a:ext cx="2299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3"/>
            <a:endCxn id="38" idx="1"/>
          </p:cNvCxnSpPr>
          <p:nvPr/>
        </p:nvCxnSpPr>
        <p:spPr>
          <a:xfrm flipV="1">
            <a:off x="5884393" y="3238108"/>
            <a:ext cx="909066" cy="1413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3"/>
            <a:endCxn id="37" idx="1"/>
          </p:cNvCxnSpPr>
          <p:nvPr/>
        </p:nvCxnSpPr>
        <p:spPr>
          <a:xfrm>
            <a:off x="2974937" y="4651812"/>
            <a:ext cx="2299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6" idx="3"/>
            <a:endCxn id="38" idx="1"/>
          </p:cNvCxnSpPr>
          <p:nvPr/>
        </p:nvCxnSpPr>
        <p:spPr>
          <a:xfrm>
            <a:off x="5884393" y="1871235"/>
            <a:ext cx="909066" cy="136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7" idx="3"/>
            <a:endCxn id="36" idx="1"/>
          </p:cNvCxnSpPr>
          <p:nvPr/>
        </p:nvCxnSpPr>
        <p:spPr>
          <a:xfrm flipV="1">
            <a:off x="2974937" y="1871235"/>
            <a:ext cx="2299856" cy="2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6" idx="3"/>
            <a:endCxn id="37" idx="1"/>
          </p:cNvCxnSpPr>
          <p:nvPr/>
        </p:nvCxnSpPr>
        <p:spPr>
          <a:xfrm>
            <a:off x="2974937" y="1871235"/>
            <a:ext cx="2299856" cy="2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8997440" y="3296993"/>
            <a:ext cx="1146685" cy="133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997440" y="1871235"/>
            <a:ext cx="1146685" cy="111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sss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221558" y="1566435"/>
            <a:ext cx="609600" cy="609600"/>
          </a:xfrm>
          <a:prstGeom prst="rect">
            <a:avLst/>
          </a:prstGeom>
        </p:spPr>
      </p:pic>
      <p:pic>
        <p:nvPicPr>
          <p:cNvPr id="85" name="sss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221558" y="43321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3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36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436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Cocktail Party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[W,s,v] = svd((repmat(sum(x.*x,1), size(x,1),1).*x)*x’);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 smtClean="0"/>
              <a:t>(Sam Roweis, Yair Weiss, Eero Simoncelli)</a:t>
            </a:r>
          </a:p>
          <a:p>
            <a:pPr marL="0" indent="0">
              <a:buNone/>
            </a:pPr>
            <a:r>
              <a:rPr lang="en-US" sz="1400" smtClean="0">
                <a:hlinkClick r:id="rId2"/>
              </a:rPr>
              <a:t>https</a:t>
            </a:r>
            <a:r>
              <a:rPr lang="en-US" sz="1400">
                <a:hlinkClick r:id="rId2"/>
              </a:rPr>
              <a:t>://</a:t>
            </a:r>
            <a:r>
              <a:rPr lang="en-US" sz="1400" smtClean="0">
                <a:hlinkClick r:id="rId2"/>
              </a:rPr>
              <a:t>stackoverflow.com/questions/20414667/cocktail-party-algorithm-svd-implementation-in-one-line-of-code</a:t>
            </a:r>
            <a:endParaRPr lang="en-US" sz="1400" smtClean="0"/>
          </a:p>
          <a:p>
            <a:pPr marL="0" indent="0">
              <a:buNone/>
            </a:pPr>
            <a:r>
              <a:rPr lang="en-US" sz="1400" smtClean="0">
                <a:hlinkClick r:id="rId3"/>
              </a:rPr>
              <a:t>https</a:t>
            </a:r>
            <a:r>
              <a:rPr lang="en-US" sz="1400">
                <a:hlinkClick r:id="rId3"/>
              </a:rPr>
              <a:t>://</a:t>
            </a:r>
            <a:r>
              <a:rPr lang="en-US" sz="1400" smtClean="0">
                <a:hlinkClick r:id="rId3"/>
              </a:rPr>
              <a:t>en.wikipedia.org/wiki/Singular_value_decomposition</a:t>
            </a:r>
            <a:endParaRPr lang="en-US" sz="1400" smtClean="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1" y="95495"/>
              <a:ext cx="10515600" cy="60814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Add-in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95495"/>
                <a:ext cx="10515600" cy="608146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3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7351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5. Wrap-up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Next?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6975" cy="4351338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Learning From Desaster</a:t>
            </a:r>
            <a:br>
              <a:rPr lang="en-US" smtClean="0"/>
            </a:b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www.kaggle.com/c/titanic</a:t>
            </a:r>
            <a:endParaRPr lang="en-US" smtClean="0"/>
          </a:p>
          <a:p>
            <a:r>
              <a:rPr lang="en-US" smtClean="0"/>
              <a:t>Predicting Survival of Passengers based on </a:t>
            </a:r>
            <a:r>
              <a:rPr lang="en-US" b="1" smtClean="0">
                <a:solidFill>
                  <a:schemeClr val="accent3"/>
                </a:solidFill>
              </a:rPr>
              <a:t>features</a:t>
            </a:r>
            <a:r>
              <a:rPr lang="en-US" smtClean="0"/>
              <a:t> e.g.,</a:t>
            </a:r>
          </a:p>
          <a:p>
            <a:pPr lvl="1"/>
            <a:r>
              <a:rPr lang="en-US" smtClean="0"/>
              <a:t>Gender</a:t>
            </a:r>
          </a:p>
          <a:p>
            <a:pPr lvl="1"/>
            <a:r>
              <a:rPr lang="en-US" smtClean="0"/>
              <a:t>Age</a:t>
            </a:r>
          </a:p>
          <a:p>
            <a:pPr lvl="1"/>
            <a:r>
              <a:rPr lang="en-US"/>
              <a:t>Name</a:t>
            </a:r>
          </a:p>
          <a:p>
            <a:pPr lvl="1"/>
            <a:r>
              <a:rPr lang="en-US" smtClean="0"/>
              <a:t>Cabin number</a:t>
            </a:r>
          </a:p>
          <a:p>
            <a:pPr lvl="1"/>
            <a:r>
              <a:rPr lang="en-US" smtClean="0"/>
              <a:t>Class of ticket</a:t>
            </a:r>
          </a:p>
          <a:p>
            <a:pPr lvl="1"/>
            <a:r>
              <a:rPr lang="en-US" smtClean="0"/>
              <a:t>Boarding harbor</a:t>
            </a:r>
          </a:p>
          <a:p>
            <a:pPr lvl="1"/>
            <a:r>
              <a:rPr lang="en-US" smtClean="0"/>
              <a:t>...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6" y="683117"/>
            <a:ext cx="3947644" cy="40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Machine Learning, Online Course in Coursera, Andrew Ng, </a:t>
            </a:r>
            <a:r>
              <a:rPr lang="en-GB" dirty="0" err="1" smtClean="0"/>
              <a:t>Standford</a:t>
            </a:r>
            <a:r>
              <a:rPr lang="en-GB" dirty="0"/>
              <a:t> University,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www.coursera.org/learn/machine-learning</a:t>
            </a:r>
            <a:endParaRPr lang="en-GB" dirty="0" smtClean="0"/>
          </a:p>
          <a:p>
            <a:r>
              <a:rPr lang="en-US" smtClean="0"/>
              <a:t>Mitchell (2017</a:t>
            </a:r>
            <a:r>
              <a:rPr lang="en-US"/>
              <a:t>) Machine </a:t>
            </a:r>
            <a:r>
              <a:rPr lang="en-US" smtClean="0"/>
              <a:t>Learning, McGraw Hill</a:t>
            </a:r>
            <a:endParaRPr lang="en-US"/>
          </a:p>
          <a:p>
            <a:r>
              <a:rPr lang="en-US" smtClean="0"/>
              <a:t>Gèron (2017) Hands-On </a:t>
            </a:r>
            <a:r>
              <a:rPr lang="en-US"/>
              <a:t>Machine Learning with Scikit-Learn and Tensor Flow: Concepts, Tools, and Techniques to Build Intelligent </a:t>
            </a:r>
            <a:r>
              <a:rPr lang="en-US" smtClean="0"/>
              <a:t>Systems, </a:t>
            </a:r>
            <a:r>
              <a:rPr lang="en-US"/>
              <a:t>O’Reilly</a:t>
            </a:r>
            <a:r>
              <a:rPr lang="en-US" smtClean="0"/>
              <a:t> </a:t>
            </a:r>
            <a:endParaRPr lang="en-US"/>
          </a:p>
          <a:p>
            <a:r>
              <a:rPr lang="en-US" smtClean="0"/>
              <a:t>Müller and Guido (2016) Introduction </a:t>
            </a:r>
            <a:r>
              <a:rPr lang="en-US"/>
              <a:t>to Machine Learning with Python: A Guide for Data </a:t>
            </a:r>
            <a:r>
              <a:rPr lang="en-US" smtClean="0"/>
              <a:t>Scientists, O’Reilly</a:t>
            </a:r>
          </a:p>
          <a:p>
            <a:endParaRPr lang="en-US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buNone/>
            </a:pPr>
            <a:r>
              <a:rPr lang="en-US" sz="1800"/>
              <a:t>Christopher Cullinan, Christopher Wyant, Timothy Frattes. Computing Performance </a:t>
            </a:r>
            <a:r>
              <a:rPr lang="en-US" sz="1800" smtClean="0"/>
              <a:t>Benchmarks among </a:t>
            </a:r>
            <a:r>
              <a:rPr lang="en-US" sz="1800"/>
              <a:t>CPU, GPU, and </a:t>
            </a:r>
            <a:r>
              <a:rPr lang="en-US" sz="1800" smtClean="0"/>
              <a:t>FPGA, </a:t>
            </a:r>
            <a:r>
              <a:rPr lang="en-US" sz="1800" smtClean="0">
                <a:hlinkClick r:id="rId2"/>
              </a:rPr>
              <a:t>https://web.wpi.edu/Pubs/E-project/Available/E-project-030212-123508/unrestricted/Benchmarking_Final.pdf</a:t>
            </a:r>
            <a:endParaRPr lang="en-US" sz="1800" smtClean="0"/>
          </a:p>
          <a:p>
            <a:pPr marL="361950" indent="-361950">
              <a:buNone/>
            </a:pPr>
            <a:r>
              <a:rPr lang="en-US" sz="1800" smtClean="0"/>
              <a:t> </a:t>
            </a:r>
            <a:r>
              <a:rPr lang="en-US" sz="1800"/>
              <a:t>Lee, S.I., Pe'er, D., Dudley, A.M., Church, G.M. and Koller, D., 2006. Identifying regulatory mechanisms using individual variation reveals key role for chromatin modification. </a:t>
            </a:r>
            <a:r>
              <a:rPr lang="en-US" sz="1800" i="1"/>
              <a:t>Proceedings of the National Academy of Sciences</a:t>
            </a:r>
            <a:r>
              <a:rPr lang="en-US" sz="1800"/>
              <a:t>, </a:t>
            </a:r>
            <a:r>
              <a:rPr lang="en-US" sz="1800" i="1"/>
              <a:t>103</a:t>
            </a:r>
            <a:r>
              <a:rPr lang="en-US" sz="1800"/>
              <a:t>(38), pp.14062-14067</a:t>
            </a:r>
            <a:r>
              <a:rPr lang="en-US" sz="1800" smtClean="0"/>
              <a:t>.</a:t>
            </a:r>
          </a:p>
          <a:p>
            <a:pPr marL="361950" indent="-361950">
              <a:buNone/>
            </a:pPr>
            <a:r>
              <a:rPr lang="en-US" sz="1800"/>
              <a:t>Lee, T.W., Ziehe, A., Orglmeister, R. and Sejnowski, T., 1998, May. Combining time-delayed decorrelation and ICA: Towards solving the cocktail party problem. In </a:t>
            </a:r>
            <a:r>
              <a:rPr lang="en-US" sz="1800" i="1"/>
              <a:t>Acoustics, Speech and Signal Processing, 1998. Proceedings of the 1998 IEEE International Conference on</a:t>
            </a:r>
            <a:r>
              <a:rPr lang="en-US" sz="1800"/>
              <a:t> (Vol. 2, pp. 1249-1252). </a:t>
            </a:r>
            <a:r>
              <a:rPr lang="en-US" sz="1800" smtClean="0"/>
              <a:t>IEEE.</a:t>
            </a:r>
            <a:br>
              <a:rPr lang="en-US" sz="1800" smtClean="0"/>
            </a:br>
            <a:r>
              <a:rPr lang="en-US" sz="1800" smtClean="0"/>
              <a:t>Audio samples available at </a:t>
            </a:r>
            <a:r>
              <a:rPr lang="en-US" sz="1800">
                <a:hlinkClick r:id="rId3"/>
              </a:rPr>
              <a:t>http://cnl.salk.edu/~</a:t>
            </a:r>
            <a:r>
              <a:rPr lang="en-US" sz="1800" smtClean="0">
                <a:hlinkClick r:id="rId3"/>
              </a:rPr>
              <a:t>tewon/Blind/blind_audio.html</a:t>
            </a:r>
            <a:endParaRPr lang="en-US" sz="1800" smtClean="0"/>
          </a:p>
          <a:p>
            <a:pPr marL="361950" indent="-361950">
              <a:buNone/>
            </a:pPr>
            <a:r>
              <a:rPr lang="en-US" sz="1800"/>
              <a:t>Samuel, A.L., 1959. Some studies in machine learning using the game of checkers. </a:t>
            </a:r>
            <a:r>
              <a:rPr lang="en-US" sz="1800" i="1"/>
              <a:t>IBM Journal of research and development</a:t>
            </a:r>
            <a:r>
              <a:rPr lang="en-US" sz="1800"/>
              <a:t>, </a:t>
            </a:r>
            <a:r>
              <a:rPr lang="en-US" sz="1800" i="1"/>
              <a:t>3</a:t>
            </a:r>
            <a:r>
              <a:rPr lang="en-US" sz="1800"/>
              <a:t>(3), pp.210-229.</a:t>
            </a:r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 smtClean="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Appendix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Annual Salary</a:t>
            </a:r>
            <a:br>
              <a:rPr lang="en-US" smtClean="0"/>
            </a:br>
            <a:r>
              <a:rPr lang="en-US" sz="1800" smtClean="0"/>
              <a:t>src: indeed.com, average USD/year across USA, 15 Nov 2018</a:t>
            </a:r>
            <a:endParaRPr lang="en-US" sz="320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6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654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7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Cognitive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On successful completion of this module, students should be able to:</a:t>
            </a:r>
          </a:p>
          <a:p>
            <a:pPr marL="723900" indent="-723900">
              <a:buNone/>
            </a:pPr>
            <a:r>
              <a:rPr lang="en-GB" b="1" dirty="0"/>
              <a:t>LO1.</a:t>
            </a:r>
            <a:r>
              <a:rPr lang="en-GB" dirty="0"/>
              <a:t>	</a:t>
            </a:r>
            <a:r>
              <a:rPr lang="en-GB" i="1" dirty="0"/>
              <a:t>Explain</a:t>
            </a:r>
            <a:r>
              <a:rPr lang="en-GB" dirty="0"/>
              <a:t> </a:t>
            </a:r>
            <a:r>
              <a:rPr lang="en-GB" b="1" dirty="0"/>
              <a:t>basic concepts, techniques, and possible applications </a:t>
            </a:r>
            <a:r>
              <a:rPr lang="en-GB" dirty="0"/>
              <a:t>of machine learning</a:t>
            </a:r>
          </a:p>
          <a:p>
            <a:pPr marL="723900" indent="-723900">
              <a:buNone/>
            </a:pPr>
            <a:r>
              <a:rPr lang="en-GB" b="1" dirty="0"/>
              <a:t>LO2.</a:t>
            </a:r>
            <a:r>
              <a:rPr lang="en-GB" dirty="0"/>
              <a:t>	</a:t>
            </a:r>
            <a:r>
              <a:rPr lang="en-GB" b="1" i="1" dirty="0"/>
              <a:t>Analyse</a:t>
            </a:r>
            <a:r>
              <a:rPr lang="en-GB" b="1" dirty="0"/>
              <a:t> a given problem </a:t>
            </a:r>
            <a:r>
              <a:rPr lang="en-GB" dirty="0"/>
              <a:t>to </a:t>
            </a:r>
            <a:r>
              <a:rPr lang="en-GB" i="1" dirty="0"/>
              <a:t>choose</a:t>
            </a:r>
            <a:r>
              <a:rPr lang="en-GB" dirty="0"/>
              <a:t> and </a:t>
            </a:r>
            <a:r>
              <a:rPr lang="en-GB" i="1" dirty="0"/>
              <a:t>apply</a:t>
            </a:r>
            <a:r>
              <a:rPr lang="en-GB" dirty="0"/>
              <a:t> an appropriate machine learning technique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LO3.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Explain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design considerations and trade-offs associated with choosing and applying machine learning techniques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LO4.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Evaluate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a given machine learning approach (technique + chosen set-up) with respect to fitness for a given problem and give recommendations on how to improve results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LO5.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Identify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apply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relevant best practices for machine learning projects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LO6.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Develop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an implementation of the main steps of selected ML techniques in a programming language, including the translation from conceptual algorithms into code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Affective (Attitudes and Values) 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LO7.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Appreciate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the design challenges associated with machine learning problems, including awareness of non-technical aspects (ethics, privacy, societal effects)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LO8.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Participate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en-GB" u="sng" dirty="0">
                <a:solidFill>
                  <a:schemeClr val="bg1">
                    <a:lumMod val="75000"/>
                  </a:schemeClr>
                </a:solidFill>
              </a:rPr>
              <a:t>team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activities in the design process (e.g., collaborating to find, evaluate, and improve potential solutions)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967787" y="521676"/>
            <a:ext cx="2028825" cy="1021373"/>
          </a:xfrm>
          <a:prstGeom prst="wedgeRoundRectCallout">
            <a:avLst>
              <a:gd name="adj1" fmla="val -95355"/>
              <a:gd name="adj2" fmla="val 50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Know and understand techniques</a:t>
            </a:r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8967786" y="1969231"/>
            <a:ext cx="2028825" cy="1021373"/>
          </a:xfrm>
          <a:prstGeom prst="wedgeRoundRectCallout">
            <a:avLst>
              <a:gd name="adj1" fmla="val -112726"/>
              <a:gd name="adj2" fmla="val -432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Choose and apply techniques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5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Acknowledgements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Inspired by and using material from </a:t>
            </a:r>
            <a:br>
              <a:rPr lang="en-US" smtClean="0"/>
            </a:br>
            <a:r>
              <a:rPr lang="en-US" smtClean="0"/>
              <a:t>“Machine Learning”, online course by Andrew Ng, Standford University, offered on Coursera</a:t>
            </a:r>
          </a:p>
          <a:p>
            <a:r>
              <a:rPr lang="en-US" smtClean="0"/>
              <a:t>Other references at the end of the slide deck.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What is Machine Learning?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2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7414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09609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webextensions/webextension1.xml><?xml version="1.0" encoding="utf-8"?>
<we:webextension xmlns:we="http://schemas.microsoft.com/office/webextensions/webextension/2010/11" id="{61B58354-8465-4B4D-A76C-87E453DEFB0D}">
  <we:reference id="WA104379261" version="2.0.0.1" store="en-US" storeType="OMEX"/>
  <we:alternateReferences/>
  <we:properties>
    <we:property name="mentimeter_ppt_series_id" value="&quot;c01938d07db6f1c1c50fdae03efe8415&quot;"/>
    <we:property name="mentimeter_ppt_question_id" value="&quot;cde1a6e4dff9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488E377-4802-4D51-947E-858B755A89B5}">
  <we:reference id="WA104379261" version="2.0.0.1" store="en-US" storeType="OMEX"/>
  <we:alternateReferences/>
  <we:properties>
    <we:property name="mentimeter_ppt_series_id" value="&quot;c01938d07db6f1c1c50fdae03efe8415&quot;"/>
    <we:property name="mentimeter_ppt_question_id" value="&quot;a6ff0aa5a7dd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BE4F2D3-F603-4DF1-B01E-ED372FA5FE36}">
  <we:reference id="WA104379261" version="2.0.0.1" store="en-US" storeType="OMEX"/>
  <we:alternateReferences/>
  <we:properties>
    <we:property name="mentimeter_ppt_question_id" value="&quot;ffcc7d872f9c&quot;"/>
    <we:property name="mentimeter_ppt_series_id" value="&quot;c01938d07db6f1c1c50fdae03efe8415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2D07B11C-0706-4AB4-B175-476706E09FF2}">
  <we:reference id="WA104379261" version="2.0.0.1" store="en-US" storeType="OMEX"/>
  <we:alternateReferences/>
  <we:properties>
    <we:property name="mentimeter_ppt_question_id" value="&quot;f7d4f8bd0f8a&quot;"/>
    <we:property name="mentimeter_ppt_series_id" value="&quot;c01938d07db6f1c1c50fdae03efe8415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8C94852C-6F07-47EA-88FA-B50907D077BF}">
  <we:reference id="WA104379261" version="2.0.0.1" store="en-US" storeType="OMEX"/>
  <we:alternateReferences/>
  <we:properties>
    <we:property name="mentimeter_ppt_series_id" value="&quot;c01938d07db6f1c1c50fdae03efe8415&quot;"/>
    <we:property name="mentimeter_ppt_question_id" value="&quot;3f6bb0f8c06a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16381</TotalTime>
  <Words>1163</Words>
  <Application>Microsoft Office PowerPoint</Application>
  <PresentationFormat>Widescreen</PresentationFormat>
  <Paragraphs>278</Paragraphs>
  <Slides>47</Slides>
  <Notes>15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Office Theme</vt:lpstr>
      <vt:lpstr>Introduction to Machine Learning</vt:lpstr>
      <vt:lpstr>Mentimeter Test Run</vt:lpstr>
      <vt:lpstr>1. Overview</vt:lpstr>
      <vt:lpstr>Overview</vt:lpstr>
      <vt:lpstr>Overview</vt:lpstr>
      <vt:lpstr>Learning Objectives</vt:lpstr>
      <vt:lpstr>Acknowledgements</vt:lpstr>
      <vt:lpstr>2. What is Machine Learning?</vt:lpstr>
      <vt:lpstr>Overview</vt:lpstr>
      <vt:lpstr>PowerPoint Presentation</vt:lpstr>
      <vt:lpstr>Application Examples</vt:lpstr>
      <vt:lpstr>Application Examples</vt:lpstr>
      <vt:lpstr>Definition of Machine Learning</vt:lpstr>
      <vt:lpstr>PowerPoint Presentation</vt:lpstr>
      <vt:lpstr>Origins of Machine Learning</vt:lpstr>
      <vt:lpstr>Examples of Machine Learning Applications</vt:lpstr>
      <vt:lpstr>Applications That Cannot Be Programmed Autonomous Helicopter</vt:lpstr>
      <vt:lpstr>Applications That Cannot Be Programmed Natural Language Processing</vt:lpstr>
      <vt:lpstr>Examples of Machine Learning Applications (2)</vt:lpstr>
      <vt:lpstr>Kinds of Machine Learning Approaches</vt:lpstr>
      <vt:lpstr>3. Supervised Learning</vt:lpstr>
      <vt:lpstr>Overview</vt:lpstr>
      <vt:lpstr>Supervised Learning</vt:lpstr>
      <vt:lpstr>Housing Price Prediction</vt:lpstr>
      <vt:lpstr>Housing Price Prediction</vt:lpstr>
      <vt:lpstr>Housing Price Prediction</vt:lpstr>
      <vt:lpstr>Housing Price Prediction</vt:lpstr>
      <vt:lpstr>Breast Cancer (malignant, benign)</vt:lpstr>
      <vt:lpstr>Breast Cancer (malignant, benign)</vt:lpstr>
      <vt:lpstr>Breast Cancer (malignant, benign)</vt:lpstr>
      <vt:lpstr>PowerPoint Presentation</vt:lpstr>
      <vt:lpstr>4. Unsupervised Learning</vt:lpstr>
      <vt:lpstr>Overview</vt:lpstr>
      <vt:lpstr>Grouping News Articles</vt:lpstr>
      <vt:lpstr>Identifying Regulatory Mechanisms</vt:lpstr>
      <vt:lpstr>Other Applications of Unsupervised Learning</vt:lpstr>
      <vt:lpstr>Cocktail Party Problem</vt:lpstr>
      <vt:lpstr>Cocktail Party Problem</vt:lpstr>
      <vt:lpstr>PowerPoint Presentation</vt:lpstr>
      <vt:lpstr>5. Wrap-up</vt:lpstr>
      <vt:lpstr>Overview</vt:lpstr>
      <vt:lpstr>What’s Next?</vt:lpstr>
      <vt:lpstr>Resources</vt:lpstr>
      <vt:lpstr>Resources</vt:lpstr>
      <vt:lpstr>References</vt:lpstr>
      <vt:lpstr>Appendix</vt:lpstr>
      <vt:lpstr>Annual Salary src: indeed.com, average USD/year across USA, 15 Nov 2018</vt:lpstr>
    </vt:vector>
  </TitlesOfParts>
  <Company>University of Limerick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Goetz Botterweck</dc:creator>
  <cp:lastModifiedBy>Goetz Botterweck</cp:lastModifiedBy>
  <cp:revision>867</cp:revision>
  <dcterms:created xsi:type="dcterms:W3CDTF">2017-08-28T19:24:03Z</dcterms:created>
  <dcterms:modified xsi:type="dcterms:W3CDTF">2018-11-16T12:48:08Z</dcterms:modified>
</cp:coreProperties>
</file>